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93" r:id="rId2"/>
    <p:sldMasterId id="2147483905" r:id="rId3"/>
    <p:sldMasterId id="2147483941" r:id="rId4"/>
    <p:sldMasterId id="2147483953" r:id="rId5"/>
  </p:sldMasterIdLst>
  <p:notesMasterIdLst>
    <p:notesMasterId r:id="rId16"/>
  </p:notesMasterIdLst>
  <p:sldIdLst>
    <p:sldId id="283" r:id="rId6"/>
    <p:sldId id="325" r:id="rId7"/>
    <p:sldId id="284" r:id="rId8"/>
    <p:sldId id="326" r:id="rId9"/>
    <p:sldId id="327" r:id="rId10"/>
    <p:sldId id="328" r:id="rId11"/>
    <p:sldId id="329" r:id="rId12"/>
    <p:sldId id="330" r:id="rId13"/>
    <p:sldId id="303" r:id="rId14"/>
    <p:sldId id="26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60"/>
  </p:normalViewPr>
  <p:slideViewPr>
    <p:cSldViewPr>
      <p:cViewPr varScale="1">
        <p:scale>
          <a:sx n="90" d="100"/>
          <a:sy n="90" d="100"/>
        </p:scale>
        <p:origin x="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6784D-95EB-4988-9D44-D5FAA5A1A99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113D5-32E8-4EC8-8897-90B6BD4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04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72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76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86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7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7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6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4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8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27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78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3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9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51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4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848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47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5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1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83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216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1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 userDrawn="1"/>
        </p:nvSpPr>
        <p:spPr>
          <a:xfrm>
            <a:off x="792422" y="282745"/>
            <a:ext cx="7956042" cy="556740"/>
          </a:xfrm>
          <a:prstGeom prst="roundRect">
            <a:avLst>
              <a:gd name="adj" fmla="val 10650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23528" y="150888"/>
            <a:ext cx="690204" cy="690204"/>
            <a:chOff x="4229236" y="3968984"/>
            <a:chExt cx="792000" cy="792000"/>
          </a:xfrm>
          <a:effectLst/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3426851" y="2715767"/>
            <a:ext cx="5717151" cy="2430016"/>
            <a:chOff x="3426849" y="2715766"/>
            <a:chExt cx="5717151" cy="24300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39"/>
            <a:stretch/>
          </p:blipFill>
          <p:spPr>
            <a:xfrm rot="16200000">
              <a:off x="7317728" y="3319510"/>
              <a:ext cx="2430016" cy="12225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12634" y="1712134"/>
              <a:ext cx="1145581" cy="571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798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1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12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1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34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1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18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2024343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770E852-089E-4520-95AC-6D4E0584DA7D}" type="datetimeFigureOut">
              <a:rPr lang="en-US" sz="1350" smtClean="0">
                <a:solidFill>
                  <a:prstClr val="black"/>
                </a:solidFill>
              </a:rPr>
              <a:pPr defTabSz="685800"/>
              <a:t>1/13/2022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DAA51BAC-3293-464A-84B6-4263D941134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64758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082C793-7759-4587-A2A0-B29E62E9420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72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7BD8EA-70F8-4F99-B641-AC2B2B27F1F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7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0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57CF32-7F16-4F97-B3D3-22EBAFB778E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99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5A07F8B-0B82-4B87-A22E-3D7F6DD3273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94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3EECB03-A92B-48D9-B65E-C33C8E87032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94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8BE08A3-2BB3-46FB-8CA6-0454A4DE9B4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18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B691C3-E99B-4DC3-8D12-A7E86631476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7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09E42C5-D7E1-4D42-A364-CDB3AE08110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13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19C9BA5-231A-4C9C-88B3-398B24BE2B3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62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4A026D-ACDC-40E1-88B2-D84626E871C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0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3420D8E-3397-4CC0-80B0-CDB6F624971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56693-1B78-4C6D-B871-5314E3EB1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95401F-B6EA-4423-82C9-6CB98A09F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6EA8A8-D164-4D1D-ABF6-B0E2674AF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F05BD-0ABB-4F4D-A937-76CE5241F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8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0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79736-4A6D-4A8C-A7C1-2BF53DE75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4844C9-1291-474E-9E12-A93D9DBC4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032CD7-9D40-4CDB-BD23-479BC21A3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EFC3-77B5-45FE-9048-9697750BF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67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707D0C-BAE6-4758-BAA6-A9FCD1A6E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A7B469-8BE2-4E36-A254-458693C45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37A988-2377-4F9E-A2A4-9152E49E1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FA3B-E37C-4F62-B0E7-60040AA7F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924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5A318-1E81-4BDB-83BC-C5945A7C6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23EFE-73FA-48BC-92EF-84EF169C1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9AE3E-038F-41D7-985B-5FFCA578E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8D04-4042-41AC-8383-451FF8ABA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41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A944F8-4ED9-47A9-845F-1FA140B75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9B3178-7B48-4B00-81C9-D26020EE0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F649E9-21A3-4F0C-A454-DF855095F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16B51-29DC-4EE6-90A8-C3091E243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66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7FA9C8-F424-4A8A-927A-4655ECAA9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D483D3-4874-4915-B668-F9611A873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5EBD72-6620-49AE-9792-FB0F58998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5CA8E-914A-483F-8203-F80D43A80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14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B7EED7-BC67-46EB-998A-1E390AD82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D6E054-3C3C-45B2-A4FF-63033C003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B042D9-CEDD-47DC-A765-8C11A89F4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A8DE-9186-4782-AD64-47DFC8136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801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AF578-AFD9-49AD-893A-A0D7AB259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90280-DB25-42B2-AEBB-24D774275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1F15E-7704-4405-9E1C-1A8D2BFE7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3545-F0A5-4513-9823-356546109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605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F89EF-6F62-4843-9695-B30946E2A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23057-68F5-460F-87C2-479DF59B1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471012-AD8C-45F0-A600-3463E8009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BE35-2D36-4C04-A0AF-C5CBD6ABB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994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B2BF32-4EBB-4542-B5A9-49E29880A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86EAEB-EB1D-4063-8743-A27D5055B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68B24A-7A84-47C4-A79B-939ADF0E4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FFB8B-172C-458C-8D1A-073975D80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1675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2B275A-5296-4A67-83CE-7C703FAE0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6D43B1-CA94-4451-B861-EDE206180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AE5FA-E5B5-459A-A0CC-9E173E838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7126-E3D1-4597-B75E-6EC54EE4A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76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7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6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AB4E-968A-4BEB-9032-23E8236220A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85AA7FF-F1A5-4734-B00F-2447F9A3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1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</p:sldLayoutIdLst>
  <p:txStyles>
    <p:titleStyle>
      <a:lvl1pPr algn="ctr" defTabSz="767439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788" indent="-287788" algn="l" defTabSz="767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3544" indent="-239819" algn="l" defTabSz="7674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959297" indent="-191861" algn="l" defTabSz="767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343015" indent="-191861" algn="l" defTabSz="767439" rtl="0" eaLnBrk="1" latinLnBrk="0" hangingPunct="1">
        <a:spcBef>
          <a:spcPct val="20000"/>
        </a:spcBef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26738" indent="-191861" algn="l" defTabSz="767439" rtl="0" eaLnBrk="1" latinLnBrk="0" hangingPunct="1">
        <a:spcBef>
          <a:spcPct val="20000"/>
        </a:spcBef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10455" indent="-191861" algn="l" defTabSz="767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494173" indent="-191861" algn="l" defTabSz="767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877891" indent="-191861" algn="l" defTabSz="767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261614" indent="-191861" algn="l" defTabSz="767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720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439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159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77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596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314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032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752" algn="l" defTabSz="767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CADC866-862D-475B-92CB-91EB15D11F0A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C1A53C-EB63-483A-A5D8-2C0A327BB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4AB232-A6A3-42DA-82EB-D67A299F7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C9E441-D3BB-4B42-B155-54ECC868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759154-ED88-42C1-9389-D3CB765118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DFDCE6-7F4D-43F8-8D6F-181B296C6D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DD3CD8-1BD6-4A7E-90E5-345C85AE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0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4.xml"/><Relationship Id="rId1" Type="http://schemas.openxmlformats.org/officeDocument/2006/relationships/audio" Target="file:///D:\Nhac%20thi&#7871;u%20nhi\Nh&#7841;c%20lop%204\1Em%20yeu%20hoa%20binh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914400" y="1726115"/>
            <a:ext cx="6858000" cy="115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>
              <a:spcBef>
                <a:spcPct val="50000"/>
              </a:spcBef>
            </a:pPr>
            <a:r>
              <a:rPr lang="vi-VN" altLang="vi-VN" b="1" u="sng">
                <a:solidFill>
                  <a:prstClr val="black"/>
                </a:solidFill>
                <a:latin typeface="+mj-lt"/>
              </a:rPr>
              <a:t>Môn : Toán</a:t>
            </a:r>
          </a:p>
          <a:p>
            <a:pPr algn="ctr" defTabSz="514350">
              <a:spcBef>
                <a:spcPct val="50000"/>
              </a:spcBef>
            </a:pPr>
            <a:r>
              <a:rPr lang="vi-VN" altLang="vi-VN" sz="2475" b="1" u="sng">
                <a:solidFill>
                  <a:prstClr val="black"/>
                </a:solidFill>
                <a:latin typeface="+mj-lt"/>
              </a:rPr>
              <a:t>Tuần 19</a:t>
            </a:r>
            <a:endParaRPr lang="fr-LU" altLang="vi-VN" sz="2475" b="1" u="sng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410359"/>
            <a:ext cx="6915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8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979884" y="3312529"/>
            <a:ext cx="687943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vi-VN" sz="27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GV</a:t>
            </a:r>
            <a:r>
              <a:rPr lang="vi-VN" sz="27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: Lê Kim Thúy</a:t>
            </a:r>
            <a:endParaRPr lang="en-US" sz="27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D4274-B30D-46B5-AC1D-6A5DC3DE3E30}"/>
              </a:ext>
            </a:extLst>
          </p:cNvPr>
          <p:cNvSpPr txBox="1"/>
          <p:nvPr/>
        </p:nvSpPr>
        <p:spPr>
          <a:xfrm>
            <a:off x="533400" y="264632"/>
            <a:ext cx="777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.VnSouthern"/>
                <a:ea typeface="+mn-ea"/>
                <a:cs typeface="+mn-cs"/>
              </a:rPr>
              <a:t>UỶ BAN NHÂN DÂN HUYỆN CẦN GIỜ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.VnSouthern"/>
                <a:ea typeface="+mn-ea"/>
                <a:cs typeface="+mn-cs"/>
              </a:rPr>
              <a:t>TRƯỜNG TIỂU HỌC DOI LẦU</a:t>
            </a:r>
            <a:endParaRPr kumimoji="0" lang="en-US" sz="2700" b="1" i="0" u="none" strike="noStrike" kern="10" cap="none" spc="0" normalizeH="0" baseline="0" noProof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.VnSouther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70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703">
        <p15:prstTrans prst="prestige"/>
      </p:transition>
    </mc:Choice>
    <mc:Fallback xmlns="">
      <p:transition spd="slow" advTm="12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56" y="-933450"/>
            <a:ext cx="8437687" cy="5755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038350"/>
            <a:ext cx="5437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CHĂM NGOAN,           		HỌC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GIỎI!</a:t>
            </a:r>
            <a:endParaRPr lang="vi-V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ở tiết sau...!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5">
            <a:extLst>
              <a:ext uri="{FF2B5EF4-FFF2-40B4-BE49-F238E27FC236}">
                <a16:creationId xmlns:a16="http://schemas.microsoft.com/office/drawing/2014/main" id="{59296EE0-F982-4A77-B8E3-FA2B5E6C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29" y="723900"/>
            <a:ext cx="5741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   ngày      tháng  năm 2022</a:t>
            </a:r>
            <a:endParaRPr lang="en-US" alt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D24AB44-5BFA-430A-9409-CEBED57A0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600200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 TIẾT 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73E9CC6-3DE0-4FBA-9EF6-C0EE0F6A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457450"/>
            <a:ext cx="82296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59: KI-LÔ-MÉT VUÔNG</a:t>
            </a:r>
            <a:endParaRPr lang="en-US" altLang="vi-VN" sz="40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628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8B02D-E186-4804-B784-D3212092F984}"/>
              </a:ext>
            </a:extLst>
          </p:cNvPr>
          <p:cNvSpPr txBox="1"/>
          <p:nvPr/>
        </p:nvSpPr>
        <p:spPr>
          <a:xfrm>
            <a:off x="152400" y="1333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Viết số thích hợp vào chổ chấm (tt)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2FED8-C7DE-49DC-8BF6-1D50C36B9992}"/>
              </a:ext>
            </a:extLst>
          </p:cNvPr>
          <p:cNvSpPr txBox="1"/>
          <p:nvPr/>
        </p:nvSpPr>
        <p:spPr>
          <a:xfrm>
            <a:off x="1143000" y="895350"/>
            <a:ext cx="5029200" cy="219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3km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200m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49dm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13dm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29cm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39728-0D75-480C-9F21-16D014EABC5D}"/>
              </a:ext>
            </a:extLst>
          </p:cNvPr>
          <p:cNvSpPr txBox="1"/>
          <p:nvPr/>
        </p:nvSpPr>
        <p:spPr>
          <a:xfrm>
            <a:off x="2971800" y="115952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3 000 200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B1F15-58CF-41AF-9F17-B3777E1F0607}"/>
              </a:ext>
            </a:extLst>
          </p:cNvPr>
          <p:cNvSpPr txBox="1"/>
          <p:nvPr/>
        </p:nvSpPr>
        <p:spPr>
          <a:xfrm>
            <a:off x="3162300" y="188536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3249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0C05A-5041-4563-88D8-A3A4C940FBFF}"/>
              </a:ext>
            </a:extLst>
          </p:cNvPr>
          <p:cNvSpPr txBox="1"/>
          <p:nvPr/>
        </p:nvSpPr>
        <p:spPr>
          <a:xfrm>
            <a:off x="3162300" y="261121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1329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32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F93D14-8456-498F-9664-4DE9CB3323DD}"/>
              </a:ext>
            </a:extLst>
          </p:cNvPr>
          <p:cNvSpPr txBox="1"/>
          <p:nvPr/>
        </p:nvSpPr>
        <p:spPr>
          <a:xfrm>
            <a:off x="381000" y="20955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Tính diện tích khu đất hình chữ nhật, biết khu đất có: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15A8A-48EC-4A69-A6D3-884089E31D79}"/>
              </a:ext>
            </a:extLst>
          </p:cNvPr>
          <p:cNvSpPr txBox="1"/>
          <p:nvPr/>
        </p:nvSpPr>
        <p:spPr>
          <a:xfrm>
            <a:off x="762000" y="895350"/>
            <a:ext cx="5410200" cy="184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Chiều dài 5km, chiều rộng 2km</a:t>
            </a:r>
          </a:p>
          <a:p>
            <a:pPr algn="just">
              <a:lnSpc>
                <a:spcPct val="200000"/>
              </a:lnSpc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Chiều dài 8000m, chiều rộng 4km</a:t>
            </a:r>
          </a:p>
          <a:p>
            <a:pPr algn="just">
              <a:lnSpc>
                <a:spcPct val="200000"/>
              </a:lnSpc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Chiều dài 9km, chiều rộng bằng 1/3chiều dài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1AF893-BA27-48A5-B2A7-E80FF2CF8E62}"/>
              </a:ext>
            </a:extLst>
          </p:cNvPr>
          <p:cNvCxnSpPr/>
          <p:nvPr/>
        </p:nvCxnSpPr>
        <p:spPr>
          <a:xfrm>
            <a:off x="3048748" y="89535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867D08-69A8-4624-93C0-0446BE9BFE16}"/>
              </a:ext>
            </a:extLst>
          </p:cNvPr>
          <p:cNvCxnSpPr>
            <a:cxnSpLocks/>
          </p:cNvCxnSpPr>
          <p:nvPr/>
        </p:nvCxnSpPr>
        <p:spPr>
          <a:xfrm>
            <a:off x="6172200" y="971550"/>
            <a:ext cx="0" cy="266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0541D9-A35A-463C-B4D2-2434C58FA734}"/>
              </a:ext>
            </a:extLst>
          </p:cNvPr>
          <p:cNvSpPr txBox="1"/>
          <p:nvPr/>
        </p:nvSpPr>
        <p:spPr>
          <a:xfrm>
            <a:off x="118275" y="89535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Chiều dài 5km, chiều rộng 2km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5ACBE-7F44-497E-9CFE-C23437069555}"/>
              </a:ext>
            </a:extLst>
          </p:cNvPr>
          <p:cNvSpPr txBox="1"/>
          <p:nvPr/>
        </p:nvSpPr>
        <p:spPr>
          <a:xfrm>
            <a:off x="3183123" y="879844"/>
            <a:ext cx="300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Chiều dài 8000m, chiều rộng 4km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95E31-A350-49D8-838B-E6DC47EB7F86}"/>
              </a:ext>
            </a:extLst>
          </p:cNvPr>
          <p:cNvSpPr txBox="1"/>
          <p:nvPr/>
        </p:nvSpPr>
        <p:spPr>
          <a:xfrm>
            <a:off x="6268769" y="879844"/>
            <a:ext cx="2819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Chiều dài 9km, chiều rộng bằng 1/3chiều dài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F337D-3C7B-4D81-8718-F130811CD573}"/>
              </a:ext>
            </a:extLst>
          </p:cNvPr>
          <p:cNvSpPr txBox="1"/>
          <p:nvPr/>
        </p:nvSpPr>
        <p:spPr>
          <a:xfrm>
            <a:off x="42823" y="1704885"/>
            <a:ext cx="3005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khu đất hình chữ nhật là:</a:t>
            </a:r>
          </a:p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x 2 = 10 (km</a:t>
            </a:r>
            <a:r>
              <a:rPr lang="en-US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10 km</a:t>
            </a:r>
            <a:r>
              <a:rPr lang="en-US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0941D-6E68-4FB1-9E88-C3E04CF3B7C8}"/>
              </a:ext>
            </a:extLst>
          </p:cNvPr>
          <p:cNvSpPr txBox="1"/>
          <p:nvPr/>
        </p:nvSpPr>
        <p:spPr>
          <a:xfrm>
            <a:off x="2988905" y="1587730"/>
            <a:ext cx="30858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Đổi: 8000m = 8km</a:t>
            </a:r>
          </a:p>
          <a:p>
            <a:pPr algn="ctr"/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iện tích khu đất hình chữ nhật là:</a:t>
            </a:r>
          </a:p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x 4 = 32 (km</a:t>
            </a:r>
            <a:r>
              <a:rPr lang="en-US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32 km</a:t>
            </a:r>
            <a:r>
              <a:rPr lang="en-US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66B36A-8B7C-4D9D-8E60-E5F4D09E7AB6}"/>
              </a:ext>
            </a:extLst>
          </p:cNvPr>
          <p:cNvSpPr txBox="1"/>
          <p:nvPr/>
        </p:nvSpPr>
        <p:spPr>
          <a:xfrm>
            <a:off x="6189046" y="1632242"/>
            <a:ext cx="27431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của mảnh đất hình chữ nhật là:</a:t>
            </a:r>
          </a:p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: 3 = 3 (km)</a:t>
            </a:r>
          </a:p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khu đất hình chữ nhật là:</a:t>
            </a:r>
          </a:p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x 3 = 27 (km</a:t>
            </a:r>
            <a:r>
              <a:rPr lang="en-US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27 km</a:t>
            </a:r>
            <a:r>
              <a:rPr lang="en-US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3" grpId="0"/>
      <p:bldP spid="15" grpId="0"/>
      <p:bldP spid="16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3699AD0-77FC-4634-A205-E8CC76004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52454"/>
              </p:ext>
            </p:extLst>
          </p:nvPr>
        </p:nvGraphicFramePr>
        <p:xfrm>
          <a:off x="838200" y="819150"/>
          <a:ext cx="6705600" cy="114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76720553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9068227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93671043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98324463"/>
                    </a:ext>
                  </a:extLst>
                </a:gridCol>
              </a:tblGrid>
              <a:tr h="52947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phố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 Nội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 Nẵng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TP. Hồ Chí Minh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234131607"/>
                  </a:ext>
                </a:extLst>
              </a:tr>
              <a:tr h="61352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3325km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1283km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2095km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1834634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12A571-CFEB-46CC-B006-9A3BC95F569F}"/>
              </a:ext>
            </a:extLst>
          </p:cNvPr>
          <p:cNvSpPr txBox="1"/>
          <p:nvPr/>
        </p:nvSpPr>
        <p:spPr>
          <a:xfrm>
            <a:off x="533400" y="285750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3. </a:t>
            </a:r>
            <a:r>
              <a:rPr lang="en-US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biết diện tích ba thành phố (theo số liệu năm 2009) là: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FA4C3-ADEF-4B14-B60D-175AC8CA34B9}"/>
              </a:ext>
            </a:extLst>
          </p:cNvPr>
          <p:cNvSpPr txBox="1"/>
          <p:nvPr/>
        </p:nvSpPr>
        <p:spPr>
          <a:xfrm>
            <a:off x="571500" y="2442687"/>
            <a:ext cx="800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hãy cùng bạn:</a:t>
            </a:r>
          </a:p>
          <a:p>
            <a:pPr algn="just"/>
            <a:r>
              <a:rPr lang="vi-VN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 sánh diện tích của Hà Nội và Đà Nẵng, Đà Nẵng và thành phố Hồ Chí Minh, thành phố Hồ Chí Minh và Hà Nội.</a:t>
            </a:r>
          </a:p>
          <a:p>
            <a:pPr algn="just"/>
            <a:r>
              <a:rPr lang="vi-VN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biết thành phố nào có diện tích bé nhất? Thành phố nào có diện tích lớn nhất?</a:t>
            </a:r>
          </a:p>
        </p:txBody>
      </p:sp>
    </p:spTree>
    <p:extLst>
      <p:ext uri="{BB962C8B-B14F-4D97-AF65-F5344CB8AC3E}">
        <p14:creationId xmlns:p14="http://schemas.microsoft.com/office/powerpoint/2010/main" val="192171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70602-DB1C-4BBC-88DD-230274D944E6}"/>
              </a:ext>
            </a:extLst>
          </p:cNvPr>
          <p:cNvSpPr txBox="1"/>
          <p:nvPr/>
        </p:nvSpPr>
        <p:spPr>
          <a:xfrm>
            <a:off x="685800" y="3491880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Thành phố có diện tích bé nhất là Đà Nẵng: 1283km</a:t>
            </a:r>
            <a:r>
              <a:rPr lang="en-US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có diện tích lớn nhất là Hà Nội: 3325km</a:t>
            </a:r>
            <a:r>
              <a:rPr lang="en-US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DD03B-A2D3-48B8-BC78-69AC2FC193BE}"/>
              </a:ext>
            </a:extLst>
          </p:cNvPr>
          <p:cNvSpPr txBox="1"/>
          <p:nvPr/>
        </p:nvSpPr>
        <p:spPr>
          <a:xfrm>
            <a:off x="498844" y="971550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 sánh: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Hà Nội và Đà Nẵng: 3325km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 1283km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Đà Nẵng và thành phố Hồ Chí Minh: 1283km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 2095km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thành phố Hồ Chí Minh và Hà Nội: 2095km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 3325km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FB948-EDB5-4575-8638-C223D80BE09D}"/>
              </a:ext>
            </a:extLst>
          </p:cNvPr>
          <p:cNvSpPr txBox="1"/>
          <p:nvPr/>
        </p:nvSpPr>
        <p:spPr>
          <a:xfrm>
            <a:off x="228600" y="123170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sánh diện tích của Hà Nội và Đà Nẵng, Đà Nẵng và thành phố Hồ Chí Minh, thành phố Hồ Chí Minh và Hà Nội.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467AC-ED84-4C39-8AA5-EDC4E548F50F}"/>
              </a:ext>
            </a:extLst>
          </p:cNvPr>
          <p:cNvSpPr txBox="1"/>
          <p:nvPr/>
        </p:nvSpPr>
        <p:spPr>
          <a:xfrm>
            <a:off x="152400" y="2558049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biết thành phố nào có diện tích bé nhất? Thành phố nào có diện tích lớn nhất?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8EDF59-0A19-4F8C-A806-77F4339B0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12373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71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EE75DA-2C75-4570-BD25-E5B0A5EAD3AE}"/>
              </a:ext>
            </a:extLst>
          </p:cNvPr>
          <p:cNvSpPr txBox="1"/>
          <p:nvPr/>
        </p:nvSpPr>
        <p:spPr>
          <a:xfrm>
            <a:off x="190500" y="37136"/>
            <a:ext cx="876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4. Cho biết mật độ dân số chỉ số dân trung bình sinh sống trên diện tích 1km</a:t>
            </a:r>
            <a:r>
              <a:rPr lang="vi-VN" sz="2000" b="1" i="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Biểu đồ dưới đây nói về mật độ dân số của ba thành phố lớn (theo số liệu năm 2009).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32AC1-1B6B-4956-A16C-000DD6AC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71550"/>
            <a:ext cx="4991100" cy="405356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13275F7-FB0F-4E52-A178-BC826DCE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869" y="1052799"/>
            <a:ext cx="34613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 vào biểu đồ, em hãy trả lời những câu hỏi sau: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Thành phố nào có mật độ dân số lớn nhất?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Thành phố nào có mật độ dân số nhỏ nhấ?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74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63F91-9F10-427C-9462-B9A83A2A0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124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9AB6B7-B3C1-4AD0-8B15-12D4D0BB013F}"/>
              </a:ext>
            </a:extLst>
          </p:cNvPr>
          <p:cNvSpPr txBox="1"/>
          <p:nvPr/>
        </p:nvSpPr>
        <p:spPr>
          <a:xfrm>
            <a:off x="4572000" y="1456372"/>
            <a:ext cx="457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 vào biểu đồ, em thấy:</a:t>
            </a:r>
          </a:p>
          <a:p>
            <a:pPr algn="just"/>
            <a:r>
              <a:rPr lang="vi-VN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Thành phố Hồ Chí Minh có mật độ dân số lớn nhất là 3400 người/ km</a:t>
            </a:r>
            <a:r>
              <a:rPr lang="vi-VN" sz="2000" b="1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Thành phố Hải Phòng có mật độ dân số nhỏ nhất là 1207 người/ km</a:t>
            </a:r>
            <a:r>
              <a:rPr lang="vi-VN" sz="2000" b="1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Em yeu hoa b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23" y="4960144"/>
            <a:ext cx="183356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914400" y="1276350"/>
            <a:ext cx="342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kĩ lại nội dung bài học và rèn thực hành lại các bài tập đã làm.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trước Bài</a:t>
            </a:r>
            <a:r>
              <a:rPr lang="vi-VN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en-US" altLang="en-US" sz="2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DF285-0698-440A-B5DA-A402952E144C}"/>
              </a:ext>
            </a:extLst>
          </p:cNvPr>
          <p:cNvSpPr txBox="1"/>
          <p:nvPr/>
        </p:nvSpPr>
        <p:spPr>
          <a:xfrm>
            <a:off x="1524000" y="62356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2800" b="1">
              <a:solidFill>
                <a:schemeClr val="bg1"/>
              </a:solidFill>
              <a:latin typeface="Broadway" panose="04040905080B020205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1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1270</TotalTime>
  <Words>631</Words>
  <Application>Microsoft Office PowerPoint</Application>
  <PresentationFormat>On-screen Show (16:9)</PresentationFormat>
  <Paragraphs>67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.VnSouthern</vt:lpstr>
      <vt:lpstr>Arial</vt:lpstr>
      <vt:lpstr>Broadway</vt:lpstr>
      <vt:lpstr>Calibri</vt:lpstr>
      <vt:lpstr>Calibri Light</vt:lpstr>
      <vt:lpstr>Times New Roman</vt:lpstr>
      <vt:lpstr>Trebuchet MS</vt:lpstr>
      <vt:lpstr>Wingdings 3</vt:lpstr>
      <vt:lpstr>阿里巴巴普惠体 H</vt:lpstr>
      <vt:lpstr>Facet</vt:lpstr>
      <vt:lpstr>1_Office Theme</vt:lpstr>
      <vt:lpstr>1_Office 主题​​</vt:lpstr>
      <vt:lpstr>2_Default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VO THANG</cp:lastModifiedBy>
  <cp:revision>68</cp:revision>
  <dcterms:created xsi:type="dcterms:W3CDTF">2021-11-24T16:51:33Z</dcterms:created>
  <dcterms:modified xsi:type="dcterms:W3CDTF">2022-01-13T01:01:30Z</dcterms:modified>
</cp:coreProperties>
</file>